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73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11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735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93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82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38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47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60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887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6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583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43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49206-347A-4BE2-8B4C-30D0F75D4BAA}" type="datetimeFigureOut">
              <a:rPr lang="en-US" smtClean="0"/>
              <a:t>11/9/2012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42B54-5C67-4BBC-B12D-AE0CCCE0B8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75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7030A0"/>
                </a:solidFill>
              </a:rPr>
              <a:t>Friction &amp; Tension</a:t>
            </a:r>
            <a:endParaRPr lang="en-US" sz="7200" b="1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8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Tension </a:t>
            </a:r>
            <a:r>
              <a:rPr lang="en-US" dirty="0" smtClean="0"/>
              <a:t>is the same at both ends of any segment of a rope being pulled at both ends (“under tension”)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/>
          </a:bodyPr>
          <a:lstStyle/>
          <a:p>
            <a:r>
              <a:rPr lang="en-US" sz="4000" b="1" dirty="0"/>
              <a:t>Tension </a:t>
            </a:r>
            <a:r>
              <a:rPr lang="en-US" sz="4000" dirty="0" smtClean="0"/>
              <a:t>acts along the </a:t>
            </a:r>
            <a:r>
              <a:rPr lang="en-US" sz="4000" b="1" i="1" dirty="0" smtClean="0"/>
              <a:t>direction</a:t>
            </a:r>
            <a:r>
              <a:rPr lang="en-US" sz="4000" dirty="0" smtClean="0"/>
              <a:t> of the rope.</a:t>
            </a:r>
          </a:p>
          <a:p>
            <a:r>
              <a:rPr lang="en-US" sz="4000" dirty="0" smtClean="0"/>
              <a:t>If the rope is shorter, but the pull on the ends is the same?  Does the tension change?</a:t>
            </a:r>
          </a:p>
        </p:txBody>
      </p:sp>
    </p:spTree>
    <p:extLst>
      <p:ext uri="{BB962C8B-B14F-4D97-AF65-F5344CB8AC3E}">
        <p14:creationId xmlns:p14="http://schemas.microsoft.com/office/powerpoint/2010/main" val="163579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Massless rope?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if the rope is a HUMONGOUS massive rope?  </a:t>
            </a:r>
            <a:endParaRPr lang="en-US" dirty="0" smtClean="0"/>
          </a:p>
          <a:p>
            <a:r>
              <a:rPr lang="en-US" dirty="0" smtClean="0"/>
              <a:t>Draw </a:t>
            </a:r>
            <a:r>
              <a:rPr lang="en-US" dirty="0"/>
              <a:t>a section (has mass </a:t>
            </a:r>
            <a:r>
              <a:rPr lang="el-GR" dirty="0"/>
              <a:t>Δ</a:t>
            </a:r>
            <a:r>
              <a:rPr lang="en-US" dirty="0"/>
              <a:t>m ) in the middle of such a rope under real tension… </a:t>
            </a:r>
            <a:endParaRPr lang="en-US" dirty="0" smtClean="0"/>
          </a:p>
          <a:p>
            <a:r>
              <a:rPr lang="en-US" dirty="0" smtClean="0"/>
              <a:t>Draw </a:t>
            </a:r>
            <a:r>
              <a:rPr lang="en-US" dirty="0"/>
              <a:t>a FBD of that section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14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your  FBDs look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the differences?</a:t>
            </a:r>
          </a:p>
          <a:p>
            <a:endParaRPr lang="en-US" dirty="0"/>
          </a:p>
          <a:p>
            <a:r>
              <a:rPr lang="en-US" dirty="0" smtClean="0"/>
              <a:t>What would it mean if you make the </a:t>
            </a:r>
            <a:r>
              <a:rPr lang="en-US" dirty="0"/>
              <a:t>mass </a:t>
            </a:r>
            <a:r>
              <a:rPr lang="el-GR" dirty="0"/>
              <a:t>Δ</a:t>
            </a:r>
            <a:r>
              <a:rPr lang="en-US" dirty="0" smtClean="0"/>
              <a:t>m get smaller and smaller….</a:t>
            </a:r>
          </a:p>
          <a:p>
            <a:r>
              <a:rPr lang="en-US" dirty="0" smtClean="0"/>
              <a:t>How about if you take the limit as </a:t>
            </a:r>
            <a:r>
              <a:rPr lang="el-GR" dirty="0" smtClean="0"/>
              <a:t>Δ</a:t>
            </a:r>
            <a:r>
              <a:rPr lang="en-US" dirty="0"/>
              <a:t>m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0?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That is  what we mean by MASSLESS rope.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8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Pulling in the middle?  Static </a:t>
            </a:r>
            <a:r>
              <a:rPr lang="en-US" dirty="0" err="1" smtClean="0"/>
              <a:t>equil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14400"/>
            <a:ext cx="8001000" cy="4495800"/>
          </a:xfrm>
        </p:spPr>
      </p:pic>
      <p:sp>
        <p:nvSpPr>
          <p:cNvPr id="5" name="TextBox 4"/>
          <p:cNvSpPr txBox="1"/>
          <p:nvPr/>
        </p:nvSpPr>
        <p:spPr>
          <a:xfrm>
            <a:off x="381000" y="5506872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Note:  simplifying notation… T    What must be true about the friction force on Person 1?  What must be true about the normal force on Person 1?    (v=0 for everyone)</a:t>
            </a:r>
          </a:p>
        </p:txBody>
      </p:sp>
    </p:spTree>
    <p:extLst>
      <p:ext uri="{BB962C8B-B14F-4D97-AF65-F5344CB8AC3E}">
        <p14:creationId xmlns:p14="http://schemas.microsoft.com/office/powerpoint/2010/main" val="236771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Pulleys…. Turn the force direction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1600200"/>
            <a:ext cx="6858000" cy="3352800"/>
          </a:xfrm>
        </p:spPr>
      </p:pic>
    </p:spTree>
    <p:extLst>
      <p:ext uri="{BB962C8B-B14F-4D97-AF65-F5344CB8AC3E}">
        <p14:creationId xmlns:p14="http://schemas.microsoft.com/office/powerpoint/2010/main" val="256118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Multiple pulleys… add more “contact”</a:t>
            </a:r>
            <a:br>
              <a:rPr lang="en-US" dirty="0" smtClean="0"/>
            </a:br>
            <a:r>
              <a:rPr lang="en-US" dirty="0" smtClean="0"/>
              <a:t> forces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8077200" cy="3810000"/>
          </a:xfrm>
        </p:spPr>
      </p:pic>
    </p:spTree>
    <p:extLst>
      <p:ext uri="{BB962C8B-B14F-4D97-AF65-F5344CB8AC3E}">
        <p14:creationId xmlns:p14="http://schemas.microsoft.com/office/powerpoint/2010/main" val="172440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Ranking Task…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Sara… turn on the document camera…</a:t>
            </a:r>
          </a:p>
          <a:p>
            <a:endParaRPr lang="en-US" dirty="0"/>
          </a:p>
          <a:p>
            <a:r>
              <a:rPr lang="en-US" dirty="0" smtClean="0"/>
              <a:t>“2 different blocks and a pulley”</a:t>
            </a:r>
          </a:p>
          <a:p>
            <a:endParaRPr lang="en-US" dirty="0"/>
          </a:p>
          <a:p>
            <a:r>
              <a:rPr lang="en-US" dirty="0" smtClean="0"/>
              <a:t>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35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609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Question 1. Pulling and Pushing a box on a rough surface at constant speed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52400" y="914400"/>
            <a:ext cx="3236913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Tom </a:t>
            </a:r>
            <a:r>
              <a:rPr lang="en-US" sz="3200" dirty="0"/>
              <a:t>is pulling a box along a horizontal and rough surface by applying a force at an angle of 45</a:t>
            </a:r>
            <a:r>
              <a:rPr lang="en-US" sz="3200" baseline="30000" dirty="0"/>
              <a:t>o</a:t>
            </a:r>
            <a:r>
              <a:rPr lang="en-US" sz="3200" dirty="0"/>
              <a:t> with respect to the horizontal. Pat is helping him by pushing the box with a force parallel to the horizontal as shown.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762000"/>
            <a:ext cx="5181599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191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3400" y="457200"/>
            <a:ext cx="8229600" cy="762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Strategic Questions to ask yourself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41366"/>
            <a:ext cx="8686800" cy="546423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600" dirty="0" smtClean="0"/>
              <a:t>What is the acceleration of interest?</a:t>
            </a:r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Which </a:t>
            </a:r>
            <a:r>
              <a:rPr lang="en-US" sz="3600" b="1" i="1" dirty="0" smtClean="0"/>
              <a:t>physics principle </a:t>
            </a:r>
            <a:r>
              <a:rPr lang="en-US" sz="3600" dirty="0" smtClean="0"/>
              <a:t>immediately comes to mind if you know the acceleration?</a:t>
            </a:r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How many independent systems are involved in this situation?</a:t>
            </a:r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What interactions can you identify in each system?</a:t>
            </a:r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Why draw FBDs of all of them?</a:t>
            </a:r>
          </a:p>
        </p:txBody>
      </p:sp>
    </p:spTree>
    <p:extLst>
      <p:ext uri="{BB962C8B-B14F-4D97-AF65-F5344CB8AC3E}">
        <p14:creationId xmlns:p14="http://schemas.microsoft.com/office/powerpoint/2010/main" val="33592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609600" y="3276600"/>
            <a:ext cx="7772400" cy="25908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0"/>
            <a:ext cx="8458200" cy="1066800"/>
          </a:xfrm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4000" dirty="0" smtClean="0">
                <a:solidFill>
                  <a:srgbClr val="7030A0"/>
                </a:solidFill>
              </a:rPr>
              <a:t>What are the </a:t>
            </a:r>
            <a:r>
              <a:rPr lang="en-US" sz="4400" dirty="0">
                <a:solidFill>
                  <a:srgbClr val="7030A0"/>
                </a:solidFill>
              </a:rPr>
              <a:t>INTERACTIONS?</a:t>
            </a:r>
            <a:r>
              <a:rPr lang="en-US" sz="4000" dirty="0" smtClean="0">
                <a:solidFill>
                  <a:srgbClr val="7030A0"/>
                </a:solidFill>
              </a:rPr>
              <a:t>  </a:t>
            </a:r>
            <a:endParaRPr lang="en-US" sz="4000" b="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572000"/>
          </a:xfrm>
          <a:noFill/>
        </p:spPr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r>
              <a:rPr lang="en-US" sz="3600" dirty="0" smtClean="0"/>
              <a:t>ON</a:t>
            </a:r>
            <a:r>
              <a:rPr lang="en-US" dirty="0" smtClean="0"/>
              <a:t> what?      </a:t>
            </a:r>
            <a:r>
              <a:rPr lang="en-US" sz="3600" dirty="0" smtClean="0"/>
              <a:t>BY</a:t>
            </a:r>
            <a:r>
              <a:rPr lang="en-US" dirty="0" smtClean="0"/>
              <a:t> what?    	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sz="3600" b="1" dirty="0" smtClean="0"/>
              <a:t>NIII</a:t>
            </a:r>
            <a:r>
              <a:rPr lang="en-US" dirty="0" smtClean="0"/>
              <a:t>: ( Thing 1  </a:t>
            </a:r>
            <a:r>
              <a:rPr lang="en-US" b="1" dirty="0" smtClean="0"/>
              <a:t>ON</a:t>
            </a:r>
            <a:r>
              <a:rPr lang="en-US" dirty="0" smtClean="0"/>
              <a:t> thing 2) =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		       (Thing2   </a:t>
            </a:r>
            <a:r>
              <a:rPr lang="en-US" b="1" dirty="0" smtClean="0"/>
              <a:t>back ON </a:t>
            </a:r>
            <a:r>
              <a:rPr lang="en-US" dirty="0" smtClean="0"/>
              <a:t>Thing 1)</a:t>
            </a:r>
            <a:endParaRPr lang="en-US" dirty="0"/>
          </a:p>
          <a:p>
            <a:pPr marL="457200" lvl="1" indent="0"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Simplify </a:t>
            </a:r>
            <a:r>
              <a:rPr lang="en-US" dirty="0" smtClean="0"/>
              <a:t>your notation: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sz="4000" b="1" dirty="0" smtClean="0"/>
              <a:t>N</a:t>
            </a:r>
            <a:r>
              <a:rPr lang="en-US" sz="3600" dirty="0" smtClean="0"/>
              <a:t> = normal or supporting forces</a:t>
            </a:r>
          </a:p>
          <a:p>
            <a:pPr marL="457200" lvl="1" indent="0">
              <a:buNone/>
            </a:pPr>
            <a:r>
              <a:rPr lang="en-US" sz="4000" b="1" dirty="0" smtClean="0"/>
              <a:t>W</a:t>
            </a:r>
            <a:r>
              <a:rPr lang="en-US" sz="3600" dirty="0" smtClean="0"/>
              <a:t>= mg= local gravitational weight</a:t>
            </a:r>
          </a:p>
          <a:p>
            <a:pPr marL="457200" lvl="1" indent="0">
              <a:buNone/>
            </a:pPr>
            <a:r>
              <a:rPr lang="en-US" sz="4000" b="1" dirty="0" smtClean="0"/>
              <a:t>T</a:t>
            </a:r>
            <a:r>
              <a:rPr lang="en-US" sz="3600" dirty="0" smtClean="0"/>
              <a:t> = tension forces in direction of ropes/strings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8509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FBD of Pat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8077200" cy="4114800"/>
          </a:xfrm>
        </p:spPr>
      </p:pic>
    </p:spTree>
    <p:extLst>
      <p:ext uri="{BB962C8B-B14F-4D97-AF65-F5344CB8AC3E}">
        <p14:creationId xmlns:p14="http://schemas.microsoft.com/office/powerpoint/2010/main" val="298983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Normal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Contact forces that prevent boundary  intrusion</a:t>
            </a:r>
          </a:p>
          <a:p>
            <a:r>
              <a:rPr lang="en-US" dirty="0" smtClean="0"/>
              <a:t>Normal = </a:t>
            </a:r>
            <a:r>
              <a:rPr lang="en-US" b="1" dirty="0" smtClean="0"/>
              <a:t>Perpendicular</a:t>
            </a:r>
            <a:r>
              <a:rPr lang="en-US" dirty="0" smtClean="0"/>
              <a:t> to surface boundary</a:t>
            </a:r>
          </a:p>
          <a:p>
            <a:r>
              <a:rPr lang="en-US" dirty="0" smtClean="0"/>
              <a:t>What determines the </a:t>
            </a:r>
            <a:r>
              <a:rPr lang="en-US" b="1" dirty="0" smtClean="0"/>
              <a:t>magnitude</a:t>
            </a:r>
            <a:r>
              <a:rPr lang="en-US" dirty="0" smtClean="0"/>
              <a:t> of Normal forces?</a:t>
            </a:r>
          </a:p>
          <a:p>
            <a:r>
              <a:rPr lang="en-US" b="1" u="sng" dirty="0" smtClean="0">
                <a:solidFill>
                  <a:srgbClr val="7030A0"/>
                </a:solidFill>
              </a:rPr>
              <a:t>Constraint:</a:t>
            </a:r>
            <a:r>
              <a:rPr lang="en-US" dirty="0" smtClean="0"/>
              <a:t>  in order to remain in contact, both surfaces must move together or have the same component of velocity perpendicular to the contact surface.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93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force constraint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Real surface interaction example.	</a:t>
            </a:r>
          </a:p>
          <a:p>
            <a:r>
              <a:rPr lang="en-US" dirty="0" smtClean="0"/>
              <a:t>Hold the hoop horizontal, have a partner put a mass on the latex surface.</a:t>
            </a:r>
          </a:p>
          <a:p>
            <a:r>
              <a:rPr lang="en-US" dirty="0" smtClean="0"/>
              <a:t>Consider three moments in time:  t1 at first contact,  t2 before the mass has stopped moving,  t3  when the mass is in </a:t>
            </a:r>
            <a:r>
              <a:rPr lang="en-US" dirty="0" err="1" smtClean="0"/>
              <a:t>equil</a:t>
            </a:r>
            <a:r>
              <a:rPr lang="en-US" dirty="0" smtClean="0"/>
              <a:t> with the latex surface     DRAW THREE FBDs… and compare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0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39504"/>
            <a:ext cx="7924800" cy="3886200"/>
          </a:xfrm>
        </p:spPr>
      </p:pic>
      <p:sp>
        <p:nvSpPr>
          <p:cNvPr id="5" name="TextBox 4"/>
          <p:cNvSpPr txBox="1"/>
          <p:nvPr/>
        </p:nvSpPr>
        <p:spPr>
          <a:xfrm>
            <a:off x="533400" y="4953000"/>
            <a:ext cx="8229600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r>
              <a:rPr lang="en-US" dirty="0" smtClean="0"/>
              <a:t>1t =  </a:t>
            </a:r>
            <a:r>
              <a:rPr lang="en-US" sz="2800" b="1" dirty="0" smtClean="0"/>
              <a:t>N</a:t>
            </a:r>
            <a:r>
              <a:rPr lang="en-US" dirty="0" smtClean="0"/>
              <a:t>1t   </a:t>
            </a:r>
            <a:r>
              <a:rPr lang="en-US" sz="2400" dirty="0" smtClean="0"/>
              <a:t>DEPENDS on the motion (acceleration) of the box, therefore it varies…..</a:t>
            </a:r>
            <a:r>
              <a:rPr lang="en-US" sz="2000" dirty="0" smtClean="0"/>
              <a:t> </a:t>
            </a:r>
            <a:r>
              <a:rPr lang="en-US" sz="2400" dirty="0" smtClean="0"/>
              <a:t>In order to know </a:t>
            </a:r>
            <a:r>
              <a:rPr lang="en-US" sz="2800" b="1" dirty="0" smtClean="0"/>
              <a:t>N</a:t>
            </a:r>
            <a:r>
              <a:rPr lang="en-US" dirty="0" smtClean="0"/>
              <a:t>1t  </a:t>
            </a:r>
          </a:p>
          <a:p>
            <a:r>
              <a:rPr lang="en-US" sz="2800" dirty="0" smtClean="0"/>
              <a:t>we have to apply </a:t>
            </a:r>
            <a:r>
              <a:rPr lang="en-US" sz="4000" b="1" dirty="0" smtClean="0"/>
              <a:t>NII </a:t>
            </a:r>
            <a:r>
              <a:rPr lang="en-US" sz="2800" dirty="0" smtClean="0"/>
              <a:t> </a:t>
            </a:r>
            <a:r>
              <a:rPr lang="en-US" sz="3600" dirty="0" smtClean="0"/>
              <a:t>∑</a:t>
            </a:r>
            <a:r>
              <a:rPr lang="en-US" sz="4000" b="1" dirty="0" smtClean="0"/>
              <a:t>F</a:t>
            </a:r>
            <a:r>
              <a:rPr lang="en-US" sz="2800" dirty="0" smtClean="0"/>
              <a:t>1 = m</a:t>
            </a:r>
            <a:r>
              <a:rPr lang="en-US" sz="2800" b="1" dirty="0" smtClean="0"/>
              <a:t>a</a:t>
            </a:r>
            <a:endParaRPr lang="en-US" sz="2800" b="1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Normal forces vary.. How big is the normal force on this box in the moving elevator?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3388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Tension… and then friction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8" y="990600"/>
            <a:ext cx="8903016" cy="2749967"/>
          </a:xfrm>
        </p:spPr>
      </p:pic>
      <p:sp>
        <p:nvSpPr>
          <p:cNvPr id="6" name="TextBox 5"/>
          <p:cNvSpPr txBox="1"/>
          <p:nvPr/>
        </p:nvSpPr>
        <p:spPr>
          <a:xfrm>
            <a:off x="304800" y="3962400"/>
            <a:ext cx="853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/>
              <a:t>S means Surface.  What distinct interactions give rise to the force on each person due to the surface?  </a:t>
            </a:r>
            <a:endParaRPr lang="en-US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/>
              <a:t>What would happen to person 1 if the friction by the surface on 1 went to zero?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/>
              <a:t>What would happen to person 1 if the rope suddenly went slack?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383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506</Words>
  <Application>Microsoft Office PowerPoint</Application>
  <PresentationFormat>On-screen Show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Friction &amp; Tension</vt:lpstr>
      <vt:lpstr>Question 1. Pulling and Pushing a box on a rough surface at constant speed </vt:lpstr>
      <vt:lpstr>Strategic Questions to ask yourself</vt:lpstr>
      <vt:lpstr>   What are the INTERACTIONS?  </vt:lpstr>
      <vt:lpstr>Draw FBD of Pat</vt:lpstr>
      <vt:lpstr>Normal forces</vt:lpstr>
      <vt:lpstr>Normal force constraint</vt:lpstr>
      <vt:lpstr>Normal forces vary.. How big is the normal force on this box in the moving elevator?</vt:lpstr>
      <vt:lpstr>Tension… and then friction</vt:lpstr>
      <vt:lpstr>Tension is the same at both ends of any segment of a rope being pulled at both ends (“under tension”)</vt:lpstr>
      <vt:lpstr>Massless rope?</vt:lpstr>
      <vt:lpstr>What do your  FBDs look like?</vt:lpstr>
      <vt:lpstr>Pulling in the middle?  Static equil.</vt:lpstr>
      <vt:lpstr>Pulleys…. Turn the force direction</vt:lpstr>
      <vt:lpstr>Multiple pulleys… add more “contact”  forces</vt:lpstr>
      <vt:lpstr>Ranking Task… </vt:lpstr>
    </vt:vector>
  </TitlesOfParts>
  <Company>WCC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Friction</dc:title>
  <dc:creator>sjulin</dc:creator>
  <cp:lastModifiedBy>Shireen Deboo</cp:lastModifiedBy>
  <cp:revision>23</cp:revision>
  <dcterms:created xsi:type="dcterms:W3CDTF">2010-09-30T23:04:11Z</dcterms:created>
  <dcterms:modified xsi:type="dcterms:W3CDTF">2012-11-09T19:04:13Z</dcterms:modified>
</cp:coreProperties>
</file>